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61" r:id="rId5"/>
    <p:sldId id="292" r:id="rId6"/>
    <p:sldId id="259" r:id="rId7"/>
    <p:sldId id="308" r:id="rId8"/>
    <p:sldId id="260" r:id="rId9"/>
    <p:sldId id="298" r:id="rId10"/>
    <p:sldId id="262" r:id="rId11"/>
    <p:sldId id="263" r:id="rId12"/>
    <p:sldId id="264" r:id="rId13"/>
    <p:sldId id="265" r:id="rId14"/>
    <p:sldId id="266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5" r:id="rId26"/>
    <p:sldId id="314" r:id="rId27"/>
    <p:sldId id="315" r:id="rId28"/>
    <p:sldId id="317" r:id="rId29"/>
    <p:sldId id="316" r:id="rId30"/>
    <p:sldId id="268" r:id="rId31"/>
    <p:sldId id="311" r:id="rId32"/>
    <p:sldId id="309" r:id="rId33"/>
    <p:sldId id="300" r:id="rId34"/>
    <p:sldId id="269" r:id="rId35"/>
    <p:sldId id="279" r:id="rId36"/>
    <p:sldId id="270" r:id="rId37"/>
    <p:sldId id="271" r:id="rId38"/>
    <p:sldId id="291" r:id="rId39"/>
    <p:sldId id="272" r:id="rId40"/>
    <p:sldId id="273" r:id="rId41"/>
    <p:sldId id="296" r:id="rId42"/>
    <p:sldId id="319" r:id="rId43"/>
    <p:sldId id="274" r:id="rId44"/>
    <p:sldId id="275" r:id="rId45"/>
    <p:sldId id="276" r:id="rId46"/>
    <p:sldId id="277" r:id="rId47"/>
    <p:sldId id="278" r:id="rId48"/>
    <p:sldId id="305" r:id="rId49"/>
    <p:sldId id="306" r:id="rId50"/>
    <p:sldId id="307" r:id="rId51"/>
    <p:sldId id="312" r:id="rId52"/>
    <p:sldId id="318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71" autoAdjust="0"/>
  </p:normalViewPr>
  <p:slideViewPr>
    <p:cSldViewPr>
      <p:cViewPr>
        <p:scale>
          <a:sx n="69" d="100"/>
          <a:sy n="69" d="100"/>
        </p:scale>
        <p:origin x="-140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ОО "Речевое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59</c:v>
                </c:pt>
                <c:pt idx="1">
                  <c:v>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ОО "Познавательное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39</c:v>
                </c:pt>
                <c:pt idx="1">
                  <c:v>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ОО "Социально-коммуникативное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63</c:v>
                </c:pt>
                <c:pt idx="1">
                  <c:v>89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ОО "Художественно-эстетическое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31</c:v>
                </c:pt>
                <c:pt idx="1">
                  <c:v>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040704"/>
        <c:axId val="122042240"/>
      </c:barChart>
      <c:catAx>
        <c:axId val="122040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2042240"/>
        <c:crosses val="autoZero"/>
        <c:auto val="1"/>
        <c:lblAlgn val="ctr"/>
        <c:lblOffset val="100"/>
        <c:noMultiLvlLbl val="0"/>
      </c:catAx>
      <c:valAx>
        <c:axId val="122042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040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315237071777597"/>
          <c:y val="2.1471049598976371E-2"/>
          <c:w val="0.36312379690159552"/>
          <c:h val="0.97685124161241954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265002713821682E-2"/>
          <c:y val="5.1535323169422366E-2"/>
          <c:w val="0.50014159069277175"/>
          <c:h val="0.8499463173716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ОО "Речевое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</c:v>
                </c:pt>
                <c:pt idx="1">
                  <c:v>91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ОО "Познавательное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42</c:v>
                </c:pt>
                <c:pt idx="1">
                  <c:v>89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ОО "Социально-коммуникативное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45</c:v>
                </c:pt>
                <c:pt idx="1">
                  <c:v>93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ОО "Художественно-эстетическое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35</c:v>
                </c:pt>
                <c:pt idx="1">
                  <c:v>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077568"/>
        <c:axId val="122079104"/>
      </c:barChart>
      <c:catAx>
        <c:axId val="12207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2079104"/>
        <c:crosses val="autoZero"/>
        <c:auto val="1"/>
        <c:lblAlgn val="ctr"/>
        <c:lblOffset val="100"/>
        <c:noMultiLvlLbl val="0"/>
      </c:catAx>
      <c:valAx>
        <c:axId val="122079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2077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391630545662957"/>
          <c:y val="0"/>
          <c:w val="0.37228422371671865"/>
          <c:h val="1"/>
        </c:manualLayout>
      </c:layout>
      <c:overlay val="0"/>
      <c:txPr>
        <a:bodyPr/>
        <a:lstStyle/>
        <a:p>
          <a:pPr>
            <a:defRPr sz="1200" b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ОО "Речевое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</c:v>
                </c:pt>
                <c:pt idx="1">
                  <c:v>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ОО "Познавательное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44</c:v>
                </c:pt>
                <c:pt idx="1">
                  <c:v>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ОО "Социально-коммуникативное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74</c:v>
                </c:pt>
                <c:pt idx="1">
                  <c:v>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ОО "Художественно-эстетическое развитие"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н.г</c:v>
                </c:pt>
                <c:pt idx="1">
                  <c:v>к.г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62</c:v>
                </c:pt>
                <c:pt idx="1">
                  <c:v>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529600"/>
        <c:axId val="155531136"/>
      </c:barChart>
      <c:catAx>
        <c:axId val="155529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531136"/>
        <c:crosses val="autoZero"/>
        <c:auto val="1"/>
        <c:lblAlgn val="ctr"/>
        <c:lblOffset val="100"/>
        <c:noMultiLvlLbl val="0"/>
      </c:catAx>
      <c:valAx>
        <c:axId val="155531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529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950616201235532"/>
          <c:y val="0"/>
          <c:w val="0.35427926972136825"/>
          <c:h val="1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D3FD8-7AE8-4A34-9FD0-FB8007882403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A58F5-DC0C-4F57-96B5-1FA142B397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97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58F5-DC0C-4F57-96B5-1FA142B3977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91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4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76672"/>
            <a:ext cx="6552728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6039872"/>
            <a:ext cx="4464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79634" y="2967335"/>
            <a:ext cx="18473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9635" y="2967335"/>
            <a:ext cx="184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76672" y="476672"/>
            <a:ext cx="1324947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МУНИЦИПАЛЬНОЕ БЮДЖЕТНОЕ ДОШКОЛЬНОЕ ОБЩЕОБРАЗОВАТЕЛЬНОЕ </a:t>
            </a:r>
          </a:p>
          <a:p>
            <a:pPr algn="ctr">
              <a:lnSpc>
                <a:spcPct val="150000"/>
              </a:lnSpc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УЧРЕЖДЕНИЕ ДЕТСКИЙ САД ОБЩЕРАЗВИВАЮЩЕГО ВИДА №10 </a:t>
            </a:r>
          </a:p>
          <a:p>
            <a:pPr algn="ctr">
              <a:lnSpc>
                <a:spcPct val="150000"/>
              </a:lnSpc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Г.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НЕРЧИНСКа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300" y="2636912"/>
            <a:ext cx="648113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ПОРТФОЛИО </a:t>
            </a:r>
          </a:p>
          <a:p>
            <a:pPr algn="ctr"/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ПРОФЕССИОНАЛЬНОЙ </a:t>
            </a:r>
          </a:p>
          <a:p>
            <a:pPr algn="ctr"/>
            <a:r>
              <a:rPr lang="ru-RU" sz="32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ДЕЯТЕЛЬНОСТИ</a:t>
            </a:r>
          </a:p>
          <a:p>
            <a:pPr algn="ctr"/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ВОСПИТАТЕЛЯ</a:t>
            </a:r>
            <a:endParaRPr lang="ru-RU" sz="3200" b="1" i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010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8" y="19650"/>
            <a:ext cx="9227127" cy="69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116632"/>
            <a:ext cx="518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331640" y="309868"/>
            <a:ext cx="65527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5. НОРМАТИВНЫЕ ДОКУМЕНТЫ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455005"/>
              </p:ext>
            </p:extLst>
          </p:nvPr>
        </p:nvGraphicFramePr>
        <p:xfrm>
          <a:off x="-36512" y="895768"/>
          <a:ext cx="9145016" cy="610778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53910"/>
                <a:gridCol w="8291106"/>
              </a:tblGrid>
              <a:tr h="536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№ п/п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000" dirty="0" smtClean="0">
                          <a:effectLst/>
                        </a:rPr>
                        <a:t>СОДЕРЖАНИЕ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63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Закон «Об  образовании Российской Федерации»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63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ФГОС  дошкольного образования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63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Конвенция  ООН о правах  ребёнка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63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Типовое положение о дошкольном образовательном учреждении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63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Концепция дошкольного образования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63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Устав</a:t>
                      </a:r>
                      <a:endParaRPr lang="ru-RU" sz="2000" dirty="0" smtClean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</a:tr>
              <a:tr h="663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Семейный кодекс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63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Декларация прав ребёнка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9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" y="118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2910" y="214290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6. ПОВЫШЕНИЕ КВАЛИФИКАЦИИ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756870"/>
              </p:ext>
            </p:extLst>
          </p:nvPr>
        </p:nvGraphicFramePr>
        <p:xfrm>
          <a:off x="35494" y="857232"/>
          <a:ext cx="9108506" cy="1848629"/>
        </p:xfrm>
        <a:graphic>
          <a:graphicData uri="http://schemas.openxmlformats.org/drawingml/2006/table">
            <a:tbl>
              <a:tblPr/>
              <a:tblGrid>
                <a:gridCol w="1347947"/>
                <a:gridCol w="829807"/>
                <a:gridCol w="1659614"/>
                <a:gridCol w="3526679"/>
                <a:gridCol w="1744459"/>
              </a:tblGrid>
              <a:tr h="690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Дата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Кол-во часов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Тема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Место прохождения аттестации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№ 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удостове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рениия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</a:tr>
              <a:tr h="1043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13.10.2014- 25.10.2014 г.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«Обновление содержания дошкольного образования»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ГБО УДО  «Забайкальский краевой институт повышения квалификации и профессиональной переподготовки работников г. Чита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№320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Admin\Desktop\ларисе от меня\ррррррррр\Рубанова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2753562"/>
            <a:ext cx="5643602" cy="410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7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59" y="-7901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2876" y="-79016"/>
            <a:ext cx="75608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7. МЕТОДИЧЕСКАЯ КОПИЛКА</a:t>
            </a:r>
          </a:p>
          <a:p>
            <a:pPr algn="ctr"/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681803"/>
            <a:ext cx="424847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Разработали и провела</a:t>
            </a:r>
            <a:endParaRPr lang="ru-RU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545194"/>
              </p:ext>
            </p:extLst>
          </p:nvPr>
        </p:nvGraphicFramePr>
        <p:xfrm>
          <a:off x="1" y="1196752"/>
          <a:ext cx="9097740" cy="5661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1580"/>
                <a:gridCol w="8186160"/>
              </a:tblGrid>
              <a:tr h="5177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работы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349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Консультация «Воспитание гражданина и патриота»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349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Конспект ООД «Путешествие в страну геометрических фигур»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10472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Мастер-класс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«Салфеточная технология, как средство развития мелкой моторики рук у дошкольников»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349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Развлечение «Осень в гости к нам пришла»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477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Консультация из опыта работы «Занимательный счет: математические задачки для дошкольников»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349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Консультация для воспитателей «ФГОС дошкольного образования»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698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Сообщение к педагогическому совету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«Патриотическое воспитание детей дошкольного возраста»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477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Родительское собрание «О требованиях и формах реализации ФГОС дошкольного образования»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349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«Наш любимый детский сад»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349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«Неделя книги»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  <a:tr h="349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«Моя семья»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9" marR="6023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4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94038" y="1365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94038" y="1365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198895"/>
              </p:ext>
            </p:extLst>
          </p:nvPr>
        </p:nvGraphicFramePr>
        <p:xfrm>
          <a:off x="53752" y="80758"/>
          <a:ext cx="9036496" cy="6696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5444"/>
                <a:gridCol w="8131052"/>
              </a:tblGrid>
              <a:tr h="33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Название работы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33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«Моя семья»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33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«Наше богатство»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33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«Космос»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784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«Скоро лето»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33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Мастер-класс «Организация сюжетно-ролевой игры Школа»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661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Сообщение «Проблемы развития старших дошкольников перед поступление в школу»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99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Консультация для воспитателей «Организация взаимодействия детей дошкольного возраста в подгруппе сверстников в рамках реализации ФГОС»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99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Мастер-класс для педагогов «Социально-коммуникативное развитие дошкольников в условиях введения ФГОС ДО»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(практическая часть)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33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«Витамины растут на грядке»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33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«Моя семья»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33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«Знакомство с профессией Повар»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33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«Давайте дружить»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  <a:tr h="285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«Весна»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92" marR="6209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1"/>
            <a:ext cx="70567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8. Кружковая работа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«Чудесная шкатулка»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916832" y="422605"/>
            <a:ext cx="161772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422605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Цель: формирование у детей эстетического отношения и художественно – творческих способностей в изобразительной деятельности.</a:t>
            </a:r>
          </a:p>
          <a:p>
            <a:r>
              <a:rPr lang="ru-RU" sz="1200" b="1" dirty="0"/>
              <a:t>Задачи:</a:t>
            </a:r>
          </a:p>
          <a:p>
            <a:r>
              <a:rPr lang="ru-RU" sz="1200" b="1" dirty="0"/>
              <a:t>Образовательные:</a:t>
            </a:r>
          </a:p>
          <a:p>
            <a:r>
              <a:rPr lang="ru-RU" sz="1200" b="1" dirty="0"/>
              <a:t>- Обучать приемам работы с различными видами материала (тестом, бумагой, пластилином, гуашью, природным материалом. Упражнять в умении составлять изображение из готовых и самостоятельно изготовленных форм.</a:t>
            </a:r>
          </a:p>
          <a:p>
            <a:r>
              <a:rPr lang="ru-RU" sz="1200" b="1" dirty="0"/>
              <a:t> Развивающие: </a:t>
            </a:r>
          </a:p>
          <a:p>
            <a:r>
              <a:rPr lang="ru-RU" sz="1200" b="1" dirty="0"/>
              <a:t>- Развивать сенсорные эталоны, художественно-творческие способности, мелкую моторику рук и глазомер.</a:t>
            </a:r>
          </a:p>
          <a:p>
            <a:r>
              <a:rPr lang="ru-RU" sz="1200" b="1" dirty="0"/>
              <a:t>Воспитательные:</a:t>
            </a:r>
          </a:p>
          <a:p>
            <a:r>
              <a:rPr lang="ru-RU" sz="1200" b="1" dirty="0"/>
              <a:t>- Воспитывать усидчивость, терпеливость.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2546263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a typeface="Calibri" pitchFamily="34" charset="0"/>
                <a:cs typeface="Times New Roman" pitchFamily="18" charset="0"/>
              </a:rPr>
              <a:t>Календарно – тематический план  2016-2017 </a:t>
            </a:r>
            <a:r>
              <a:rPr lang="ru-RU" b="1" dirty="0" err="1">
                <a:ea typeface="Calibri" pitchFamily="34" charset="0"/>
                <a:cs typeface="Times New Roman" pitchFamily="18" charset="0"/>
              </a:rPr>
              <a:t>гг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929928"/>
              </p:ext>
            </p:extLst>
          </p:nvPr>
        </p:nvGraphicFramePr>
        <p:xfrm>
          <a:off x="-2" y="2996952"/>
          <a:ext cx="9144003" cy="3980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5584"/>
                <a:gridCol w="1487926"/>
                <a:gridCol w="1672216"/>
                <a:gridCol w="1564610"/>
                <a:gridCol w="1554097"/>
                <a:gridCol w="1509570"/>
              </a:tblGrid>
              <a:tr h="616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МЕСЯЦ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РЕГИОНАЛЬНЫЙ КОМПОНЕНТ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КОМПОНЕНТ ДОУ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3244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Сентябрь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Аппликация из сухих листьев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«Листопад»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детей наклеивать сухие листья на лист бумаги, создавая изображение листопада; развивать мелкую и общую моторику рук; воспитывать эмоциональную отзывчивость, аккуратность.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Сухие листья, 1,2 альбомного листа, образец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Явления в при-роде родного края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«Познавательное развитие»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Беседа «Листопад, листопад»;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67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45347"/>
              </p:ext>
            </p:extLst>
          </p:nvPr>
        </p:nvGraphicFramePr>
        <p:xfrm>
          <a:off x="0" y="0"/>
          <a:ext cx="9144001" cy="6826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3608"/>
                <a:gridCol w="1800200"/>
                <a:gridCol w="1728192"/>
                <a:gridCol w="1440160"/>
                <a:gridCol w="1728192"/>
                <a:gridCol w="1403649"/>
              </a:tblGrid>
              <a:tr h="692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МЕСЯЦ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РЕГИОНАЛЬНЫЙ КОМПОНЕНТ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КОМПОНЕНТ ДОУ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</a:tr>
              <a:tr h="3261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Сентябрь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Нетрадиционное рисование.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Рисование пальчиками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«Мой любимый дождик»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 ритмичному нанесению линий штрихов; развивать мелкую моторику рук, наблюдательность; воспитывать  интерес к природе и отображению ярких впечатлений.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1,2  альбомного листа с наклеенными тучами, синяя гуашь, салфетки, образец.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Явления родного края.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«Познавательное развитие» (Ребенок и окружающий мир)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Наблюдение за дождем.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«Художественно-эстетическое развитие»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Рисование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«Дождь»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</a:tr>
              <a:tr h="2564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Октябрь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Нетрадиционное рисование.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Рисование пальчиками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«Мухомор»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наносить ритмично точки на всю поверхность шляпки мухомора; развивать мелкую моторику, чувство ритма и композиции; воспитывать интерес к природе и отражению ярких впечатлений.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Гуашь белого цвета, чашечки, салфетки, вырезанные </a:t>
                      </a:r>
                      <a:r>
                        <a:rPr lang="ru-RU" sz="1400" dirty="0" smtClean="0">
                          <a:effectLst/>
                        </a:rPr>
                        <a:t> шаблоны мухоморов, образец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Беседа «Грибы»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«Физическое развитие» Игра «Собери грибы»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9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355367"/>
              </p:ext>
            </p:extLst>
          </p:nvPr>
        </p:nvGraphicFramePr>
        <p:xfrm>
          <a:off x="-55417" y="19650"/>
          <a:ext cx="9199417" cy="6793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5615"/>
                <a:gridCol w="1512168"/>
                <a:gridCol w="1872208"/>
                <a:gridCol w="1485444"/>
                <a:gridCol w="1447570"/>
                <a:gridCol w="188107"/>
                <a:gridCol w="1578305"/>
              </a:tblGrid>
              <a:tr h="1166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МЕСЯЦ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ТЕМА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ЦЕЛЬ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МАТЕРИАЛ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РЕГИОНАЛЬНЫЙ КОМПОНЕНТ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КОМПОНЕНТ ДОУ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2022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4 Октябрь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</a:rPr>
                        <a:t>Мазайка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 на пластилиновой основе «Дорожка из камешков»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Учить закреплять кусочки  пластилина на картоне способом расплющивания; развивать мелкую моторику; воспитывать самостоятельность.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 Пластилин, 1,2 альбомного картонного листа, образец.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Ознакомление с окружающим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Развивается ори-ентировка на ли-сте бумаги, мелкая моторика.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Овладение сен-сорными эталона-ми.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Рассматривание камышек</a:t>
                      </a:r>
                      <a:endParaRPr lang="ru-RU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52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5 Ноябрь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+mn-lt"/>
                        </a:rPr>
                        <a:t>Тестопластика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 «Угощение для куклы»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Учить использовать тесто для проявления творческих способностей детей, учить передавать задуманную идею при выполнении, раскрыть творческую фантазию детей в процессе лепки; развивать мелкую моторику рук; воспитывать самостоятельность и аккуратность.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Тесто, образцы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Беседа «Идем в гости»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ОО «Познавательное развитие» Рассматривание иллюстраций «Угощения»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7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060652"/>
              </p:ext>
            </p:extLst>
          </p:nvPr>
        </p:nvGraphicFramePr>
        <p:xfrm>
          <a:off x="1" y="0"/>
          <a:ext cx="9143999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3607"/>
                <a:gridCol w="1374562"/>
                <a:gridCol w="1800446"/>
                <a:gridCol w="1730762"/>
                <a:gridCol w="1646958"/>
                <a:gridCol w="1547664"/>
              </a:tblGrid>
              <a:tr h="761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МЕСЯЦ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РЕГИОНАЛЬНЫЙ КОМПОНЕНТ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КОМПОНЕНТ ДОУ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2702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 </a:t>
                      </a:r>
                      <a:r>
                        <a:rPr lang="ru-RU" sz="1400" dirty="0" smtClean="0">
                          <a:effectLst/>
                        </a:rPr>
                        <a:t>Ноябрь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«Раскрашивание красками»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раскрашивать изделия из соленого </a:t>
                      </a:r>
                      <a:r>
                        <a:rPr lang="ru-RU" sz="1400" dirty="0" err="1" smtClean="0">
                          <a:effectLst/>
                        </a:rPr>
                        <a:t>еста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красками; развивать гибкость пальцев рук при работе с кистью; воспитывать  интерес к работе.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Кисточки, краски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Рассматривание иллюстрации «К нам гости пришли»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ОО «Художественно-эстетическое развитие»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Игра «Каким цветом»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3393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 Декабрь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Аппликация из ваты «Снеговик»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Учить отщипывать кусочки ваты, наклеивать на изображение равномерно; развивать мелкую моторику; воспитывать интерес к аппликации, усидчивость.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Кусочки ваты, изображение снеговика, образец.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Рассматривание «Мои любимые игрушки»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«Социально-коммуникативное развитие» Игра «Собери Снеговика»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4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0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025504"/>
              </p:ext>
            </p:extLst>
          </p:nvPr>
        </p:nvGraphicFramePr>
        <p:xfrm>
          <a:off x="-1" y="16200"/>
          <a:ext cx="9144000" cy="6841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3950"/>
                <a:gridCol w="1492243"/>
                <a:gridCol w="1798972"/>
                <a:gridCol w="1729346"/>
                <a:gridCol w="1723834"/>
                <a:gridCol w="1475655"/>
              </a:tblGrid>
              <a:tr h="720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МЕСЯЦ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РЕГИОНАЛЬНЫЙ КОМПОНЕНТ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КОМПОНЕНТ ДОУ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</a:tr>
              <a:tr h="2880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 Ноябрь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«Раскрашивание красками»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раскрашивать изделия из соленого теста красками; развивать гибкость пальцев рук при работе с кистью; воспитывать  интерес к работе.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Кисточки, краски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Рассматривание иллюстрации «К нам гости пришли»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ОО «Художественно-эстетическое развитие»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Игра «Каким цветом»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</a:tr>
              <a:tr h="3240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 Декабрь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Аппликация из ваты «Снеговик»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Учить отщипывать кусочки ваты, наклеивать на изображение равномерно; развивать мелкую моторику; воспитывать интерес к аппликации, усидчивость.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Кусочки ваты, изображение снеговика, образец.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Рассматривание «Мои любимые игрушки»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«Социально-коммуникативное развитие» Игра «Собери Снеговика»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46" marR="2784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6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680635"/>
              </p:ext>
            </p:extLst>
          </p:nvPr>
        </p:nvGraphicFramePr>
        <p:xfrm>
          <a:off x="0" y="0"/>
          <a:ext cx="9143999" cy="6865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704"/>
                <a:gridCol w="1493467"/>
                <a:gridCol w="1800445"/>
                <a:gridCol w="1730762"/>
                <a:gridCol w="1574950"/>
                <a:gridCol w="1619671"/>
              </a:tblGrid>
              <a:tr h="483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МЕСЯЦ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РЕГИОНАЛЬНЫЙ КОМПОНЕНТ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КОМПОНЕНТ ДОУ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</a:tr>
              <a:tr h="3892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 Декабрь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«Украшение Снеговика»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дополнять объект необходимыми деталями для выразительности образа. Учить предварительно выкладывать, в определенной последовательности, готовые детали и наклеивать их. </a:t>
                      </a:r>
                      <a:r>
                        <a:rPr lang="ru-RU" sz="1400" dirty="0" smtClean="0">
                          <a:effectLst/>
                        </a:rPr>
                        <a:t>Развивать </a:t>
                      </a:r>
                      <a:r>
                        <a:rPr lang="ru-RU" sz="1400" dirty="0">
                          <a:effectLst/>
                        </a:rPr>
                        <a:t>мелкую моторику рук; воспитывать аккуратность.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Кисточки, клей, вырезанные (глаза, нос, рот, пуговицы, образец.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Явления в природе родного края.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«Познавательное развитие» (ознакомление с окружающим 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«Чтение художественное литературы". «Чтение рассказов о зиме»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</a:tr>
              <a:tr h="2481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 Январь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Рисование «Елочка»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Продолжать учить правильно располагать рисунок на бумаги, закреплять умение рисовать красками; развивать образное мышление; воспитывать самостоятельность.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Краска зеленого цвета, кисточки, салфетки , образец.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Праздник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 Новый год»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Игры и </a:t>
                      </a:r>
                      <a:r>
                        <a:rPr lang="ru-RU" sz="1400" dirty="0" err="1">
                          <a:effectLst/>
                        </a:rPr>
                        <a:t>упражне-ния</a:t>
                      </a:r>
                      <a:r>
                        <a:rPr lang="ru-RU" sz="1400" dirty="0">
                          <a:effectLst/>
                        </a:rPr>
                        <a:t> с мозаикой.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Овладение сен-сорными эталона-ми.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«Чтение худо-</a:t>
                      </a:r>
                      <a:r>
                        <a:rPr lang="ru-RU" sz="1400" dirty="0" err="1">
                          <a:effectLst/>
                        </a:rPr>
                        <a:t>жественной</a:t>
                      </a:r>
                      <a:r>
                        <a:rPr lang="ru-RU" sz="1400" dirty="0">
                          <a:effectLst/>
                        </a:rPr>
                        <a:t>  </a:t>
                      </a:r>
                      <a:r>
                        <a:rPr lang="ru-RU" sz="1400" dirty="0" err="1">
                          <a:effectLst/>
                        </a:rPr>
                        <a:t>лите-ратуры</a:t>
                      </a:r>
                      <a:r>
                        <a:rPr lang="ru-RU" sz="1400" dirty="0">
                          <a:effectLst/>
                        </a:rPr>
                        <a:t>»» «Заучи-</a:t>
                      </a:r>
                      <a:r>
                        <a:rPr lang="ru-RU" sz="1400" dirty="0" err="1">
                          <a:effectLst/>
                        </a:rPr>
                        <a:t>вание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стихотворе-ний</a:t>
                      </a:r>
                      <a:r>
                        <a:rPr lang="ru-RU" sz="1400" dirty="0">
                          <a:effectLst/>
                        </a:rPr>
                        <a:t> о ёлке»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27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980728"/>
            <a:ext cx="5400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</a:rPr>
              <a:t>1.Визитная карточка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</a:rPr>
              <a:t>2.Общие сведения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</a:rPr>
              <a:t>3.Эссе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</a:rPr>
              <a:t>4. Результаты педагогической деятельности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</a:rPr>
              <a:t>5. Нормативные документы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</a:rPr>
              <a:t>6. Повышение квалификации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</a:rPr>
              <a:t>7.Методическая копилка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</a:rPr>
              <a:t>8.Кружковая 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работа</a:t>
            </a: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</a:rPr>
              <a:t>9. Самообразование</a:t>
            </a:r>
            <a:endParaRPr lang="ru-RU" alt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</a:rPr>
              <a:t>10. </a:t>
            </a:r>
            <a:r>
              <a:rPr lang="ru-RU" altLang="ru-RU" sz="2000" b="1" dirty="0">
                <a:solidFill>
                  <a:srgbClr val="FF0000"/>
                </a:solidFill>
              </a:rPr>
              <a:t>«Мое педагогическое кредо»</a:t>
            </a: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</a:rPr>
              <a:t>11. Учебно-материальная база</a:t>
            </a: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</a:rPr>
              <a:t>12. Отзывы </a:t>
            </a:r>
            <a:r>
              <a:rPr lang="ru-RU" altLang="ru-RU" sz="2000" b="1" dirty="0">
                <a:solidFill>
                  <a:srgbClr val="FF0000"/>
                </a:solidFill>
              </a:rPr>
              <a:t>о моей педагогической деятельности</a:t>
            </a: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</a:rPr>
              <a:t>13. </a:t>
            </a:r>
            <a:r>
              <a:rPr lang="ru-RU" altLang="ru-RU" sz="2000" b="1" dirty="0">
                <a:solidFill>
                  <a:srgbClr val="FF0000"/>
                </a:solidFill>
              </a:rPr>
              <a:t>Работа по обобщению и распространению педагогического опыта</a:t>
            </a: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</a:rPr>
              <a:t>14. </a:t>
            </a:r>
            <a:r>
              <a:rPr lang="ru-RU" altLang="ru-RU" sz="2000" b="1" dirty="0">
                <a:solidFill>
                  <a:srgbClr val="FF0000"/>
                </a:solidFill>
              </a:rPr>
              <a:t>Участие в конкурсах</a:t>
            </a: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</a:rPr>
              <a:t>15. </a:t>
            </a:r>
            <a:r>
              <a:rPr lang="ru-RU" altLang="ru-RU" sz="2000" b="1" dirty="0">
                <a:solidFill>
                  <a:srgbClr val="FF0000"/>
                </a:solidFill>
              </a:rPr>
              <a:t>Приложение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260648"/>
            <a:ext cx="6840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Разделы</a:t>
            </a:r>
            <a:endParaRPr lang="ru-RU" sz="40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1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89291"/>
              </p:ext>
            </p:extLst>
          </p:nvPr>
        </p:nvGraphicFramePr>
        <p:xfrm>
          <a:off x="0" y="0"/>
          <a:ext cx="9143996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704"/>
                <a:gridCol w="1493465"/>
                <a:gridCol w="1800445"/>
                <a:gridCol w="1577519"/>
                <a:gridCol w="1779066"/>
                <a:gridCol w="1568797"/>
              </a:tblGrid>
              <a:tr h="496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МЕСЯЦ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РЕГИОНАЛЬНЫЙ КОМПОНЕНТ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КОМПОНЕНТ ДОУ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</a:tr>
              <a:tr h="3493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  Январь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Рисование нетрадиционное «Мои рукавички»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украшать простые по форме предметы используя «</a:t>
                      </a:r>
                      <a:r>
                        <a:rPr lang="ru-RU" sz="1400" dirty="0" err="1">
                          <a:effectLst/>
                        </a:rPr>
                        <a:t>спонжики</a:t>
                      </a:r>
                      <a:r>
                        <a:rPr lang="ru-RU" sz="1400" dirty="0">
                          <a:effectLst/>
                        </a:rPr>
                        <a:t>», учить набирать краску аккуратно, снимать лишнюю краску о край баночки, </a:t>
                      </a:r>
                      <a:r>
                        <a:rPr lang="ru-RU" sz="1400" dirty="0" err="1">
                          <a:effectLst/>
                        </a:rPr>
                        <a:t>примакивать</a:t>
                      </a:r>
                      <a:r>
                        <a:rPr lang="ru-RU" sz="1400" dirty="0">
                          <a:effectLst/>
                        </a:rPr>
                        <a:t> всем ворсом; развивать </a:t>
                      </a:r>
                      <a:r>
                        <a:rPr lang="ru-RU" sz="1400" dirty="0" smtClean="0">
                          <a:effectLst/>
                        </a:rPr>
                        <a:t>моторику </a:t>
                      </a:r>
                      <a:r>
                        <a:rPr lang="ru-RU" sz="1400" dirty="0">
                          <a:effectLst/>
                        </a:rPr>
                        <a:t>рук; воспитывать интерес к рисованию.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Шаблоны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рукавичек, </a:t>
                      </a:r>
                      <a:r>
                        <a:rPr lang="ru-RU" sz="1400" dirty="0" err="1">
                          <a:effectLst/>
                        </a:rPr>
                        <a:t>спонжики</a:t>
                      </a:r>
                      <a:r>
                        <a:rPr lang="ru-RU" sz="1400" dirty="0" smtClean="0">
                          <a:effectLst/>
                        </a:rPr>
                        <a:t>, образец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Беседа «Одежда»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«Познавательное развитие»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Рассматривание альбома «Одежда»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</a:tr>
              <a:tr h="2868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 Февраль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Аппликация «Летят самолеты»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Упражнять в умении составлять предмет из деталей разной формы т размера, аккуратно пользоваться клеем, намазывая всю деталь; развивать мелкую моторику рук; воспитывать чувство патриотизма, умение радоваться результату.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1,2 листа, вырезанные детали самолета, клей, кисточки, салфетки, образец.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Праздник «День защитника Отечества»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«Познавательное развитие»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Рассматривание альбома «Самолеты»;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 Социально-коммуникативное развитие»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Игры с </a:t>
                      </a:r>
                      <a:r>
                        <a:rPr lang="ru-RU" sz="1400" dirty="0" err="1">
                          <a:effectLst/>
                        </a:rPr>
                        <a:t>конструкто</a:t>
                      </a:r>
                      <a:r>
                        <a:rPr lang="ru-RU" sz="1400" dirty="0">
                          <a:effectLst/>
                        </a:rPr>
                        <a:t>-ром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4" marR="3208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7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612011"/>
              </p:ext>
            </p:extLst>
          </p:nvPr>
        </p:nvGraphicFramePr>
        <p:xfrm>
          <a:off x="1" y="-1"/>
          <a:ext cx="9143998" cy="68608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704"/>
                <a:gridCol w="1493467"/>
                <a:gridCol w="1800445"/>
                <a:gridCol w="1730761"/>
                <a:gridCol w="1625822"/>
                <a:gridCol w="1568799"/>
              </a:tblGrid>
              <a:tr h="487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МЕСЯЦ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ТЕМА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РЕГИОНАЛЬНЫЙ КОМПОНЕНТ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КОМПОНЕНТ ДОУ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</a:tr>
              <a:tr h="2014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 Февраль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Аппликация из семян тыквы «Ромашка»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наклеивать семена тыквы на готовое изображение; развивать мелкую моторику рук; воспитывать самостоятельность, интерес к природе.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Семена тыквы, готовое изображение ромашки, клей, кисточки, салфетки , образец.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Ознакомление с миром природы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ОО «Познавательное развитие»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Рассматривание иллюстраций «Цветы»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</a:tr>
              <a:tr h="4355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  Март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«Цветы для мамочки»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Учить передавать образ цветка, строение и форму используя нетрадиционную технику рисования- печатание бумажным шариком и рисование пальчиком, закреплять знание желтого и зеленого цветов; развивать мелкую моторику, тврческое воображение; воспитывать стремление радовать родных.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1,2 альбомного листа, листы бумаги для изготовления шариков, гуашь желтого и зеленого цвета, салфетки,салфетки , образец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Праздник «8 Марта»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«Речевое развитие»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Заучивание стихотворений к празднику «8 Марта»;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«Художественно-эстетическое развитие»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Разучивание песен к празднику «8 Марта»,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322" marR="3432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6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73415"/>
              </p:ext>
            </p:extLst>
          </p:nvPr>
        </p:nvGraphicFramePr>
        <p:xfrm>
          <a:off x="1" y="54371"/>
          <a:ext cx="9143996" cy="6803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705"/>
                <a:gridCol w="1493464"/>
                <a:gridCol w="1800446"/>
                <a:gridCol w="1730761"/>
                <a:gridCol w="1438848"/>
                <a:gridCol w="186975"/>
                <a:gridCol w="1568797"/>
              </a:tblGrid>
              <a:tr h="509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МЕСЯЦ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РЕГИОНАЛЬНЫЙ КОМПОНЕНТ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КОМПОНЕНТ ДОУ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</a:tr>
              <a:tr h="3595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  Март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Аппликация из бумаги «Красивое платье»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выполнять аппликацию, правильно располагать элементы украшения, учить предварительно выкладывать детали и наклеивать их учить аккуратно пользоваться клеем; развивать воображение; воспитывать аккуратность.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Шаблоны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платья, круги, клей, кисточки, салфетки , образец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Ознакомление с окружающим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Развивается ори-</a:t>
                      </a:r>
                      <a:r>
                        <a:rPr lang="ru-RU" sz="1400" dirty="0" err="1">
                          <a:effectLst/>
                        </a:rPr>
                        <a:t>ентировка</a:t>
                      </a:r>
                      <a:r>
                        <a:rPr lang="ru-RU" sz="1400" dirty="0">
                          <a:effectLst/>
                        </a:rPr>
                        <a:t> на </a:t>
                      </a:r>
                      <a:r>
                        <a:rPr lang="ru-RU" sz="1400" dirty="0" smtClean="0">
                          <a:effectLst/>
                        </a:rPr>
                        <a:t>листе </a:t>
                      </a:r>
                      <a:r>
                        <a:rPr lang="ru-RU" sz="1400" dirty="0">
                          <a:effectLst/>
                        </a:rPr>
                        <a:t>бумаги, мелкая моторика.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Овладение сен-сорными эталона-ми.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6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 Апрель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Аппликация из семян тыквы «Верба»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Упражнять в наклеивании семян тыквы на изображение; развивать память , воображение, мелкую моторику рук; воспитывать интерес к природе и отображению ярких впечатлений.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Семена тыквы, изображение веток вербы, салфетки , образец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Природа в родном крае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«Познавательное развитие»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Рассматривание альбома «Деревья»;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«Художественно-эстетическое развитие»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Рисование «Верба»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838" marR="3883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0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875063"/>
              </p:ext>
            </p:extLst>
          </p:nvPr>
        </p:nvGraphicFramePr>
        <p:xfrm>
          <a:off x="0" y="-2347"/>
          <a:ext cx="9144000" cy="6818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8947"/>
                <a:gridCol w="1467162"/>
                <a:gridCol w="1768739"/>
                <a:gridCol w="1700281"/>
                <a:gridCol w="1607699"/>
                <a:gridCol w="1541172"/>
              </a:tblGrid>
              <a:tr h="474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МЕСЯЦ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ТЕМА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РЕГИОНАЛЬНЫЙ КОМПОНЕНТ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КОМПОНЕНТ ДОУ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</a:tr>
              <a:tr h="28923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 Апрель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Печатание пуговицами «Гусеница»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Продолжать учить создавать композицию способом печатания, упражнять в умении дополнять объект необходимыми </a:t>
                      </a:r>
                      <a:r>
                        <a:rPr lang="ru-RU" sz="1400" dirty="0" smtClean="0">
                          <a:effectLst/>
                        </a:rPr>
                        <a:t>деталями;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развивать мелкую моторику воспитывать интерес к изо деятельности.  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Большие пуговицы, губка, гуашь, 1,2 альбомного листа, кисточки, краски, салфетки 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Насекомые родного края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«Познавательное развитие»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(Ознакомление с миром природы)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Рассматривание альбома «Насекомые»,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</a:tr>
              <a:tr h="3376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 Май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Рисование красками «Радуга»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детей передавать в рисунке красоту окружающей природы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(радугу из цветных полосок), продолжать учить правильно держать </a:t>
                      </a:r>
                      <a:r>
                        <a:rPr lang="ru-RU" sz="1400" dirty="0" smtClean="0">
                          <a:effectLst/>
                        </a:rPr>
                        <a:t>кисть. Обогащать </a:t>
                      </a:r>
                      <a:r>
                        <a:rPr lang="ru-RU" sz="1400" dirty="0">
                          <a:effectLst/>
                        </a:rPr>
                        <a:t>словарь названиями цветов; </a:t>
                      </a:r>
                      <a:r>
                        <a:rPr lang="ru-RU" sz="1400" dirty="0" smtClean="0">
                          <a:effectLst/>
                        </a:rPr>
                        <a:t>развивать </a:t>
                      </a:r>
                      <a:r>
                        <a:rPr lang="ru-RU" sz="1400" dirty="0">
                          <a:effectLst/>
                        </a:rPr>
                        <a:t>интерес </a:t>
                      </a:r>
                      <a:r>
                        <a:rPr lang="ru-RU" sz="1400" dirty="0" smtClean="0">
                          <a:effectLst/>
                        </a:rPr>
                        <a:t>к</a:t>
                      </a:r>
                      <a:r>
                        <a:rPr lang="ru-RU" sz="1400" baseline="0" dirty="0" smtClean="0">
                          <a:effectLst/>
                        </a:rPr>
                        <a:t> изо </a:t>
                      </a:r>
                      <a:r>
                        <a:rPr lang="ru-RU" sz="1400" baseline="0" dirty="0" err="1" smtClean="0">
                          <a:effectLst/>
                        </a:rPr>
                        <a:t>дея-сти</a:t>
                      </a:r>
                      <a:r>
                        <a:rPr lang="ru-RU" sz="1400" dirty="0" smtClean="0">
                          <a:effectLst/>
                        </a:rPr>
                        <a:t>; </a:t>
                      </a:r>
                      <a:r>
                        <a:rPr lang="ru-RU" sz="1400" dirty="0">
                          <a:effectLst/>
                        </a:rPr>
                        <a:t>воспитывать любовь к природе.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Тонированный 1,2 альбомного листа, гуашь ,салфетки , образец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Беседа «Явления природы»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«Познавательное развитие» Рассматривание альбома «Явления природы»,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 «Художественно-эстетическое развитие» Развитие сенсорных эталонов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15" marR="269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1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280192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706"/>
                <a:gridCol w="1493467"/>
                <a:gridCol w="1800444"/>
                <a:gridCol w="1730763"/>
                <a:gridCol w="1625822"/>
                <a:gridCol w="1568797"/>
              </a:tblGrid>
              <a:tr h="97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МЕСЯЦ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ТЕМА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ЦЕЛЬ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МАТЕРИАЛ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РЕГИОНАЛЬНЫЙ </a:t>
                      </a:r>
                      <a:r>
                        <a:rPr lang="ru-RU" sz="1400" dirty="0">
                          <a:effectLst/>
                        </a:rPr>
                        <a:t>КОМПОНЕНТ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КОМПОНЕНТ </a:t>
                      </a:r>
                      <a:r>
                        <a:rPr lang="ru-RU" sz="1400" dirty="0">
                          <a:effectLst/>
                        </a:rPr>
                        <a:t>ДОУ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  <a:tr h="5878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 Май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 Добро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Пожаловать на выставку».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* Образовательные: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Учить детей </a:t>
                      </a:r>
                      <a:r>
                        <a:rPr lang="ru-RU" sz="1400" dirty="0" err="1">
                          <a:effectLst/>
                        </a:rPr>
                        <a:t>испыты-вать</a:t>
                      </a:r>
                      <a:r>
                        <a:rPr lang="ru-RU" sz="1400" dirty="0">
                          <a:effectLst/>
                        </a:rPr>
                        <a:t> чувство радости от полученных результатов.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*Развивающие: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Развивать интерес к выставке.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Развивать речь.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* Воспитательные: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Воспитывать уважение к своему труду и труду сверстников.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Работы детей,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выполненные в </a:t>
                      </a:r>
                      <a:r>
                        <a:rPr lang="ru-RU" sz="1400" dirty="0" smtClean="0">
                          <a:effectLst/>
                        </a:rPr>
                        <a:t>течение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года, презенты.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Посещение вы-ставки местных художников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Экскурсия в библиотеку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94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195"/>
            <a:ext cx="9414373" cy="706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219009"/>
              </p:ext>
            </p:extLst>
          </p:nvPr>
        </p:nvGraphicFramePr>
        <p:xfrm>
          <a:off x="1" y="1124745"/>
          <a:ext cx="9414372" cy="5732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1146"/>
                <a:gridCol w="4202171"/>
                <a:gridCol w="3771055"/>
              </a:tblGrid>
              <a:tr h="3411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Год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Тема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Практический выход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</a:tr>
              <a:tr h="13349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2013 -2014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«Роль дидактических игр в сенсорном воспитании»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+mn-lt"/>
                          <a:cs typeface="Times New Roman" pitchFamily="18" charset="0"/>
                        </a:rPr>
                        <a:t>Электронный</a:t>
                      </a:r>
                      <a:r>
                        <a:rPr lang="ru-RU" sz="1400" i="1" dirty="0" smtClean="0">
                          <a:latin typeface="+mn-lt"/>
                          <a:cs typeface="Times New Roman" pitchFamily="18" charset="0"/>
                        </a:rPr>
                        <a:t> ФОТО АЛЬБОМ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«Использование дидактических игр </a:t>
                      </a:r>
                      <a:endParaRPr lang="ru-RU" sz="14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в </a:t>
                      </a:r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жизни детей»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</a:tr>
              <a:tr h="7879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2014- 2015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«Проектирование в социально-личностном развитии детей дошкольного возраста»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 Краткосрочный проект «Лето – 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это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маленькая жизнь»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</a:tr>
              <a:tr h="2141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2015- 2016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«Развитие творческих способностей воспитанников старшего дошкольного возраста в продуктивных видах деятельности»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</a:rPr>
                        <a:t> Презентация «Развитие </a:t>
                      </a: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</a:rPr>
                        <a:t>творческих </a:t>
                      </a:r>
                      <a:r>
                        <a:rPr lang="ru-RU" sz="1400" dirty="0" smtClean="0">
                          <a:latin typeface="+mn-lt"/>
                        </a:rPr>
                        <a:t>способностей  воспитанников </a:t>
                      </a: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</a:rPr>
                        <a:t>старшего </a:t>
                      </a:r>
                      <a:r>
                        <a:rPr lang="ru-RU" sz="1400" dirty="0" smtClean="0">
                          <a:latin typeface="+mn-lt"/>
                        </a:rPr>
                        <a:t>дошкольного возраста в </a:t>
                      </a:r>
                      <a:endParaRPr lang="ru-RU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</a:rPr>
                        <a:t>продуктивных </a:t>
                      </a:r>
                      <a:r>
                        <a:rPr lang="ru-RU" sz="1400" dirty="0" smtClean="0">
                          <a:latin typeface="+mn-lt"/>
                        </a:rPr>
                        <a:t>видах  деятельности»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</a:tr>
              <a:tr h="11267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2016- 2017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«Влияние устного народного творчества на развитие речи детей младшего дошкольного возраста»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+mn-lt"/>
                        </a:rPr>
                        <a:t>Видио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-фильм «Устное народное творчество 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развитии</a:t>
                      </a:r>
                      <a:r>
                        <a:rPr lang="ru-RU" sz="1400" baseline="0" dirty="0" smtClean="0">
                          <a:effectLst/>
                          <a:latin typeface="+mn-lt"/>
                        </a:rPr>
                        <a:t> речи детей младшего </a:t>
                      </a:r>
                      <a:endParaRPr lang="ru-RU" sz="1400" baseline="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+mn-lt"/>
                        </a:rPr>
                        <a:t>дошкольного </a:t>
                      </a:r>
                      <a:r>
                        <a:rPr lang="ru-RU" sz="1400" baseline="0" dirty="0" smtClean="0">
                          <a:effectLst/>
                          <a:latin typeface="+mn-lt"/>
                        </a:rPr>
                        <a:t>возраста».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3426" marR="23426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21075" y="1322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7" y="262243"/>
            <a:ext cx="540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9. Самообразование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026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476672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</a:rPr>
              <a:t>10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. 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«МОЕ ПЕДАГОГИЧЕСКОЕ КРЕДО»</a:t>
            </a:r>
          </a:p>
          <a:p>
            <a:pPr algn="ctr"/>
            <a:endParaRPr lang="ru-RU" altLang="ru-RU" sz="2000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980728"/>
            <a:ext cx="59766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/>
              <a:t>Мой девиз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latin typeface="Monotype Corsiva" pitchFamily="66" charset="0"/>
              </a:rPr>
              <a:t>«… как прошло детство, кто вел ребенка за руку в детские годы, что вошло в разум и сердце из окружающего мира – от этого в решающей степени зависит, каким человеком станет сегодняшний малыш» 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latin typeface="Monotype Corsiva" pitchFamily="66" charset="0"/>
              </a:rPr>
              <a:t>(Сухомлинский В.А)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4139215"/>
            <a:ext cx="4248472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>« Педагог – он вечно созидатель.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>Он  жизни учит и любви к труду.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>Я педагог, наставник, воспитатель.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>За что благодарю свою судьбу».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3429000"/>
            <a:ext cx="64087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</a:p>
          <a:p>
            <a:pPr algn="ctr"/>
            <a:r>
              <a:rPr lang="ru-RU" sz="2000" b="1" i="1" u="sng" dirty="0"/>
              <a:t>Мое педагогическое кредо</a:t>
            </a:r>
          </a:p>
        </p:txBody>
      </p:sp>
    </p:spTree>
    <p:extLst>
      <p:ext uri="{BB962C8B-B14F-4D97-AF65-F5344CB8AC3E}">
        <p14:creationId xmlns:p14="http://schemas.microsoft.com/office/powerpoint/2010/main" val="40965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Admin\Desktop\фото конкурс\SDC1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642918"/>
            <a:ext cx="3357586" cy="247707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Новая папка (2)\SDC106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714356"/>
            <a:ext cx="1978048" cy="340452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Новая папка (2)\SDC106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4193705"/>
            <a:ext cx="1612667" cy="266429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Новая папка (2) фффф\SDC10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642918"/>
            <a:ext cx="3057470" cy="247006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Новая папка (2) фффф\SDC106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429132"/>
            <a:ext cx="3000202" cy="223224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7584" y="116632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11.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Учебно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– материальная база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Admin\Desktop\Новая папка (3)\SDC100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500570"/>
            <a:ext cx="3668138" cy="221457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06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Новая папка (3)\SDC1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88" y="500042"/>
            <a:ext cx="3535087" cy="292895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F:\DCIM\300SSCAM\SDC1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34" y="500042"/>
            <a:ext cx="3905276" cy="292895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Новая папка (2)\SDC10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857628"/>
            <a:ext cx="3484972" cy="259228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CIM\300SSCAM\SDC100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476329"/>
            <a:ext cx="2643206" cy="31673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0235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\Desktop\Р.Л.С подготовка + разное\фото конкурс Школа\SDC105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51" y="3645024"/>
            <a:ext cx="3264363" cy="2448272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ф\SDC10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13" y="1215336"/>
            <a:ext cx="3024336" cy="2268252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482453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Многофункциональное дидактическое пособие 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«Играя готовимся к школе»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476672"/>
            <a:ext cx="2952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Многофункциональная ширма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 descr="C:\Users\Admin\Desktop\Новая папка (3)\DSC04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1604797"/>
            <a:ext cx="2736304" cy="364840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27155"/>
            <a:ext cx="75608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1.Визитная карточка</a:t>
            </a:r>
            <a:endParaRPr lang="ru-RU" sz="4400" b="1" i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Users\Admin\Desktop\SDC1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1" y="1088635"/>
            <a:ext cx="4104237" cy="3757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64364" y="1174105"/>
            <a:ext cx="41561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Я - воспитатель, и этим горжусь!</a:t>
            </a:r>
            <a:endParaRPr lang="ru-RU" dirty="0"/>
          </a:p>
          <a:p>
            <a:pPr algn="ctr"/>
            <a:r>
              <a:rPr lang="ru-RU" i="1" dirty="0"/>
              <a:t>Ведь честно на благо детей я тружусь.</a:t>
            </a:r>
            <a:endParaRPr lang="ru-RU" dirty="0"/>
          </a:p>
          <a:p>
            <a:pPr algn="ctr"/>
            <a:r>
              <a:rPr lang="ru-RU" i="1" dirty="0"/>
              <a:t>Мой труд – это творчество, воображенье,</a:t>
            </a:r>
            <a:endParaRPr lang="ru-RU" dirty="0"/>
          </a:p>
          <a:p>
            <a:pPr algn="ctr"/>
            <a:r>
              <a:rPr lang="ru-RU" i="1" dirty="0"/>
              <a:t>Задач, очень трудных порою, решенье,</a:t>
            </a:r>
            <a:endParaRPr lang="ru-RU" dirty="0"/>
          </a:p>
          <a:p>
            <a:pPr algn="ctr"/>
            <a:r>
              <a:rPr lang="ru-RU" i="1" dirty="0"/>
              <a:t>Фантазия, выдумка и нестандартность,</a:t>
            </a:r>
            <a:endParaRPr lang="ru-RU" dirty="0"/>
          </a:p>
          <a:p>
            <a:pPr algn="ctr"/>
            <a:r>
              <a:rPr lang="ru-RU" i="1" dirty="0"/>
              <a:t>Открытий ребячьих огромная радость,</a:t>
            </a:r>
            <a:endParaRPr lang="ru-RU" dirty="0"/>
          </a:p>
          <a:p>
            <a:pPr algn="ctr"/>
            <a:r>
              <a:rPr lang="ru-RU" i="1" dirty="0"/>
              <a:t>Уверенность в собственных силах и знанья,</a:t>
            </a:r>
            <a:endParaRPr lang="ru-RU" dirty="0"/>
          </a:p>
          <a:p>
            <a:pPr algn="ctr"/>
            <a:r>
              <a:rPr lang="ru-RU" i="1" dirty="0"/>
              <a:t>Добытые в долгих, упорных исканьях,</a:t>
            </a:r>
            <a:endParaRPr lang="ru-RU" dirty="0"/>
          </a:p>
          <a:p>
            <a:pPr algn="ctr"/>
            <a:r>
              <a:rPr lang="ru-RU" i="1" dirty="0"/>
              <a:t>А так же находчивость, изобретательность,</a:t>
            </a:r>
            <a:endParaRPr lang="ru-RU" dirty="0"/>
          </a:p>
          <a:p>
            <a:pPr algn="ctr"/>
            <a:r>
              <a:rPr lang="ru-RU" i="1" dirty="0"/>
              <a:t>Лёгкость в общении, коммуникабельность!</a:t>
            </a:r>
            <a:endParaRPr lang="ru-RU" dirty="0"/>
          </a:p>
          <a:p>
            <a:pPr algn="ctr"/>
            <a:r>
              <a:rPr lang="ru-RU" i="1" dirty="0"/>
              <a:t>Хочу, чтоб счастливой росла детвора,</a:t>
            </a:r>
            <a:endParaRPr lang="ru-RU" dirty="0"/>
          </a:p>
          <a:p>
            <a:pPr algn="ctr"/>
            <a:r>
              <a:rPr lang="ru-RU" i="1" dirty="0"/>
              <a:t>А всем воспитателям просто УРА!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773290"/>
            <a:ext cx="403244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Рубанова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Лариса 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Сергеевна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95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" y="-357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116632"/>
            <a:ext cx="80898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12. 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Отзывы о моей педагогической деятельности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99792" y="836713"/>
            <a:ext cx="43204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Отзывы родителей</a:t>
            </a:r>
            <a:endParaRPr lang="ru-RU" sz="2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2290" name="Picture 2" descr="C:\Users\Admin\Desktop\ларисе от меня\ррррррррр\Рубанов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8" y="1298378"/>
            <a:ext cx="4281104" cy="381938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ф\SDC10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89" y="4077072"/>
            <a:ext cx="3911018" cy="256212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ф\SDC104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746" y="1408304"/>
            <a:ext cx="1890304" cy="252040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8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195"/>
            <a:ext cx="9414373" cy="706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ррррррррр\Рубанов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02" y="2872435"/>
            <a:ext cx="5178571" cy="395824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ррррррррр\Рубанова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2" y="-141115"/>
            <a:ext cx="4772571" cy="378614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99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ррррррррр\Рубанова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76" y="908719"/>
            <a:ext cx="4355976" cy="597240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16632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Отзывы коллег</a:t>
            </a:r>
          </a:p>
        </p:txBody>
      </p:sp>
      <p:pic>
        <p:nvPicPr>
          <p:cNvPr id="1027" name="Picture 3" descr="C:\Users\Admin\Desktop\1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9" y="908719"/>
            <a:ext cx="4566173" cy="593925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08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736407"/>
              </p:ext>
            </p:extLst>
          </p:nvPr>
        </p:nvGraphicFramePr>
        <p:xfrm>
          <a:off x="1187624" y="855876"/>
          <a:ext cx="7632848" cy="5699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2848"/>
              </a:tblGrid>
              <a:tr h="55254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</a:rPr>
                        <a:t>Рубанова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 Лариса Сергеевна, воспитатель первой квалификационной категории, в период своей работы в дошкольном учреждении зарекомендовала себя как методически грамотный, профессионально творческий педагог, добросовестно и ответственно относящийся к своей работе.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Педагогическая грамотность обеспечивает педагогу высокий уровень профессиональной компетентности, способствует реализации современных требований к организации образовательного процесса, направленного на развитие личности ребенка, его самостоятельности и инициативности. Это позволяет добиваться высоких и устойчивых результатов развития воспитанников.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Ларису Сергеевну отличает инициативность, творческий подход к улучшению существующего положения дел, способность предлагать новые конструктивные идеи. Она всегда умеет найти индивидуальный подход к каждому ребенку. Умело использует в работе нетрадиционные методики. Добрая, выдержанная, терпеливая, умеет увлечь детей.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Для родителей  проводит интересные собрания в различных формах: посиделки, викторины, лектории. Помогает родителям советом в вопросах развития и воспитания детей.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За активное участие в методической работе ДОУ, района неоднократно награждалась грамотами; принимает постоянно участие в конкурсах как на уровне ДОУ, так и на муниципальном уровне.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Помимо высокого профессионального мастерства педагога выделяют такие личностные качества, как целеустремленность, добросовестность, трудолюбие и ответственность. По отношению к коллегам, проявляет большое уважение, умеет убеждать и отстаивать свою точку зрения.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Заведующая: Л.С. </a:t>
                      </a:r>
                      <a:r>
                        <a:rPr lang="ru-RU" sz="1400" dirty="0" err="1">
                          <a:effectLst/>
                          <a:latin typeface="+mn-lt"/>
                        </a:rPr>
                        <a:t>Колова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Старший воспитатель: В.Г. </a:t>
                      </a:r>
                      <a:r>
                        <a:rPr lang="ru-RU" sz="1400" dirty="0" err="1">
                          <a:effectLst/>
                          <a:latin typeface="+mn-lt"/>
                        </a:rPr>
                        <a:t>Диттер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724" marR="48724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03648" y="332656"/>
            <a:ext cx="66247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Отзывы администрации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625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16633"/>
            <a:ext cx="763284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altLang="ru-RU" sz="2000" b="1" dirty="0" smtClean="0">
                <a:solidFill>
                  <a:srgbClr val="FF0000"/>
                </a:solidFill>
              </a:rPr>
              <a:t>13. 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РАБОТА ПО ОБОБЩЕНИЮ И РАСПРОСТРАНЕНИЮ ПЕДАГОГИЧЕСКОГО ОПЫТА</a:t>
            </a:r>
            <a:endParaRPr lang="ru-RU" alt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210003"/>
              </p:ext>
            </p:extLst>
          </p:nvPr>
        </p:nvGraphicFramePr>
        <p:xfrm>
          <a:off x="35496" y="1101518"/>
          <a:ext cx="9073007" cy="5738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0526"/>
                <a:gridCol w="3445882"/>
                <a:gridCol w="1918319"/>
                <a:gridCol w="2848280"/>
              </a:tblGrid>
              <a:tr h="307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№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Название работы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Год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Способ распространения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70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Методическая разработка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Конспект НОД по </a:t>
                      </a:r>
                      <a:r>
                        <a:rPr lang="ru-RU" sz="1400" dirty="0" err="1">
                          <a:effectLst/>
                          <a:latin typeface="+mn-lt"/>
                        </a:rPr>
                        <a:t>по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 ОО «Художественное творчество» «Ежик»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2014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г.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Опубликовала на международном образовательном портале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Maaam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ru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672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Методическая разработка Конспект НОД по ОО «Художественное творчество» (аппликация) «Новогодняя открытка»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2014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г.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Опубликовала на международном образовательном портале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Maaam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ru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70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План по самообразованию «Роль дидактических игр и упражнений в формировании сенсорной культуры» 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2014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г.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Опубликовала на международном образовательном портале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Maaam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ru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501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Конспект НОД «Путешествие в страну геометрических фигур»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2014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г.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Опубликовала на международном образовательном портале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Maaam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ru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709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Создание авторского альбома «Организация </a:t>
                      </a:r>
                      <a:r>
                        <a:rPr lang="ru-RU" sz="1400" dirty="0" err="1">
                          <a:effectLst/>
                          <a:latin typeface="+mn-lt"/>
                        </a:rPr>
                        <a:t>воспитательно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-образовательной работы в ДОУ»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2014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г.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Создала в группе «Логопед, Воспитатель, Родители, Развиваем играя»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466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Статья «Мечтают мальчишки быстрее подрасти»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2014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г.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Размещение в газете «Нерчинская звезда»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611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</a:rPr>
                        <a:t>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 «Салфеточная технология»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Август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2014г.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Мастер – класс.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Августовская конференция 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педагогических</a:t>
                      </a:r>
                      <a:r>
                        <a:rPr lang="ru-RU" sz="14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работников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  <a:tr h="757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</a:rPr>
                        <a:t>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Консультация из опыта работы «Занимательный счет: математические задачки для дошкольников»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Наличие в методическом кабинете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2436" marR="3243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28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139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752410"/>
              </p:ext>
            </p:extLst>
          </p:nvPr>
        </p:nvGraphicFramePr>
        <p:xfrm>
          <a:off x="-66956" y="-81390"/>
          <a:ext cx="9210956" cy="6130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862"/>
                <a:gridCol w="4317024"/>
                <a:gridCol w="1816017"/>
                <a:gridCol w="2758053"/>
              </a:tblGrid>
              <a:tr h="3412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работы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распространения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</a:tr>
              <a:tr h="7040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Сообщение к </a:t>
                      </a:r>
                      <a:r>
                        <a:rPr lang="ru-RU" sz="1200" dirty="0" err="1">
                          <a:effectLst/>
                        </a:rPr>
                        <a:t>пед</a:t>
                      </a:r>
                      <a:r>
                        <a:rPr lang="ru-RU" sz="1200" dirty="0">
                          <a:effectLst/>
                        </a:rPr>
                        <a:t>. Совету «Патриотическое воспитание детей младшего дошкольного возраста»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2015 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Наличие в методическом кабинете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</a:tr>
              <a:tr h="7040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Консультация «Федеральный государственный стандарт дошкольного образования»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2015 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Наличие в методическом кабинете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</a:tr>
              <a:tr h="7040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Сообщение «Проблемы развития старших дошкольников перед поступлением в школу»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2016 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Наличие в методическом кабинете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</a:tr>
              <a:tr h="19210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Открытый просмотр НОД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ОО «Социально-коммуникативное развитие» по направлению «Патриотическое воспитание обучающихся дошкольного возраста с учетом регионального компонента»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(с использованием ИКТ)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Игра- викторина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«Россия-Родина моя»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2016 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Наличие в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методическом кабинете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Мастер-класс «Организация сюжетно-ролевой игры- школа»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2016 г.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Районный конкурс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Консультация для воспитателей «Организация взаимодействия детей дошкольного возраста в группе сверстников в рамках реализации ФГОС»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2016 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Наличие в методическом кабинете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</a:tr>
              <a:tr h="4596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для педагогов </a:t>
                      </a:r>
                      <a:r>
                        <a:rPr lang="ru-RU" sz="1200" dirty="0" smtClean="0">
                          <a:effectLst/>
                        </a:rPr>
                        <a:t>ДОУ (практическая часть)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2016 г.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Наличие в методическом кабинете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738" marR="23738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33525" y="3232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33525" y="3232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977856"/>
              </p:ext>
            </p:extLst>
          </p:nvPr>
        </p:nvGraphicFramePr>
        <p:xfrm>
          <a:off x="-108520" y="6009848"/>
          <a:ext cx="9289032" cy="803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/>
                <a:gridCol w="4248471"/>
                <a:gridCol w="1872208"/>
                <a:gridCol w="2808313"/>
              </a:tblGrid>
              <a:tr h="803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 класс «Салфеточная технология»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2017 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Районный конкурс «Фестиваль педагогических идей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»,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Сайт  фестиваль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педагогических идей Нерчинского района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41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" y="296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563488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0000"/>
                </a:solidFill>
              </a:rPr>
              <a:t>14.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УЧАСТИЕ В КОНКУРСАХ</a:t>
            </a:r>
            <a:endParaRPr lang="ru-RU" sz="24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692866"/>
              </p:ext>
            </p:extLst>
          </p:nvPr>
        </p:nvGraphicFramePr>
        <p:xfrm>
          <a:off x="57602" y="1025153"/>
          <a:ext cx="9024102" cy="5860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917"/>
                <a:gridCol w="3048262"/>
                <a:gridCol w="2121432"/>
                <a:gridCol w="1412403"/>
                <a:gridCol w="1962088"/>
              </a:tblGrid>
              <a:tr h="189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Название конкурса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Уровень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Сроки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Результат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</a:tr>
              <a:tr h="1134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Детский творческий зимний конкурс «Маленькой елочке холодно зимой»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Международный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2014 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Свидетельство куратора. Диплом участника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(Кирпичников Сергей)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</a:tr>
              <a:tr h="10848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Детский творческий зимний конкурс новогодних поделок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Международный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2014 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Сертификат куратора.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Диплом участника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(Распопова Ульяна)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</a:tr>
              <a:tr h="1296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Детский творческий зимний конкурс рисунков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Международный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2014 г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Сертификат куратора.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Диплом участника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(Медведева Юлия,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Ушаков Руслан)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Детский творческий конкурс декоративно-прикладного творчества «Иллюстрация к русской народной сказке»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Международный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2014 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Сертификат куратора.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Диплом участника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(</a:t>
                      </a:r>
                      <a:r>
                        <a:rPr lang="ru-RU" sz="1600" dirty="0" err="1">
                          <a:effectLst/>
                        </a:rPr>
                        <a:t>Распопова</a:t>
                      </a:r>
                      <a:r>
                        <a:rPr lang="ru-RU" sz="1600" dirty="0">
                          <a:effectLst/>
                        </a:rPr>
                        <a:t> Ульяна)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</a:tr>
              <a:tr h="797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Конкурс «Лучшая методическая разработка»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Международный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2014 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Сертификат участника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740" marR="4674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4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889200"/>
              </p:ext>
            </p:extLst>
          </p:nvPr>
        </p:nvGraphicFramePr>
        <p:xfrm>
          <a:off x="0" y="11592"/>
          <a:ext cx="9108504" cy="6837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573"/>
                <a:gridCol w="3052450"/>
                <a:gridCol w="2047089"/>
                <a:gridCol w="1491600"/>
                <a:gridCol w="2036792"/>
              </a:tblGrid>
              <a:tr h="258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Название конкурса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Уровень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Сроки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Результат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  <a:tr h="7746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Конкурс «Лучшая методическая разработка»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Международный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2014 </a:t>
                      </a:r>
                      <a:r>
                        <a:rPr lang="ru-RU" sz="1600" dirty="0" smtClean="0">
                          <a:effectLst/>
                        </a:rPr>
                        <a:t>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Сертификат участника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  <a:tr h="12911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Создание авторского альбома «Организация </a:t>
                      </a:r>
                      <a:r>
                        <a:rPr lang="ru-RU" sz="1600" dirty="0" err="1">
                          <a:effectLst/>
                        </a:rPr>
                        <a:t>воспитательно</a:t>
                      </a:r>
                      <a:r>
                        <a:rPr lang="ru-RU" sz="1600" dirty="0">
                          <a:effectLst/>
                        </a:rPr>
                        <a:t>-образовательной работы в ДОУ»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Всероссийский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2014 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Сертификат участника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  <a:tr h="20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Творческий конкурс рисунков «Болеем за Россию»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Международный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2014 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Сертификат куратора.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Диплом участника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Простакишин</a:t>
                      </a:r>
                      <a:r>
                        <a:rPr lang="ru-RU" sz="1600" dirty="0">
                          <a:effectLst/>
                        </a:rPr>
                        <a:t> Артем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  <a:tr h="7746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Фотоконкурс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«Наши руки -  не для скуки»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Всероссийский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2014 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Сертификат участника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  <a:tr h="15653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Смотр – конкурс «Я и школа»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Районный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22.04.2016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Грамота </a:t>
                      </a:r>
                      <a:r>
                        <a:rPr lang="ru-RU" sz="1600" dirty="0" smtClean="0">
                          <a:effectLst/>
                        </a:rPr>
                        <a:t>ДОУ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1 место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15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720709"/>
              </p:ext>
            </p:extLst>
          </p:nvPr>
        </p:nvGraphicFramePr>
        <p:xfrm>
          <a:off x="0" y="0"/>
          <a:ext cx="9133657" cy="6786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1900"/>
                <a:gridCol w="3060880"/>
                <a:gridCol w="2130213"/>
                <a:gridCol w="1418249"/>
                <a:gridCol w="2042415"/>
              </a:tblGrid>
              <a:tr h="3270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Название конкурса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Уровень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Сроки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Результат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  <a:tr h="20949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Конкурс «Детского семейного творчества по безопасности дорожного движения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«Рыцари дорожной безопасности»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Районный</a:t>
                      </a: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Март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2016</a:t>
                      </a:r>
                      <a:endParaRPr lang="ru-RU" sz="1400" dirty="0">
                        <a:effectLst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Грамота за участие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Семье </a:t>
                      </a:r>
                      <a:r>
                        <a:rPr lang="ru-RU" sz="1400" baseline="0" dirty="0" err="1" smtClean="0">
                          <a:effectLst/>
                          <a:latin typeface="Times New Roman"/>
                          <a:ea typeface="Times New Roman"/>
                        </a:rPr>
                        <a:t>Фетищевой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Марии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Грамота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1 место Семье Абрамовой Яны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  <a:tr h="7191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Конкурс мастер-классов «Мой передовой педагогический опыт»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Районный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Март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2017</a:t>
                      </a:r>
                      <a:endParaRPr lang="ru-RU" sz="1400" dirty="0">
                        <a:effectLst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  <a:tr h="789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13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Интернет конкурс «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Игравая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деятельность в ДОУ по ФГОС»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Всероссийский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Март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2017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Диплом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2 место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  <a:tr h="1949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Интернет конкурс «Оценка уровня ИКТ</a:t>
                      </a:r>
                      <a:r>
                        <a:rPr lang="ru-RU" sz="1400" baseline="0" dirty="0" smtClean="0">
                          <a:effectLst/>
                        </a:rPr>
                        <a:t> – компетенций педагогических кадров в соответствии с ФГОС и профессиональным стандартам педагога.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Всероссийский</a:t>
                      </a:r>
                      <a:endParaRPr lang="ru-RU" sz="1400" dirty="0" smtClean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Март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2017 г.</a:t>
                      </a:r>
                      <a:endParaRPr lang="ru-RU" sz="1400" dirty="0" smtClean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 место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</a:txBody>
                  <a:tcPr marL="62909" marR="62909" marT="0" marB="0"/>
                </a:tc>
              </a:tr>
              <a:tr h="867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Конкурс «Мой передовой педагогический опыт»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Районный</a:t>
                      </a: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Март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2017 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 место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9" marR="6290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2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портфолио\сертификат\162995-034-036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585482" cy="349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портфолио\сертификат\162965-016-038-s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2181"/>
            <a:ext cx="2556865" cy="34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портфолио\сертификат\163028-029-030-se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4" y="3548334"/>
            <a:ext cx="2464719" cy="332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портфолио\сертификат\163004-034-035-sert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03" y="18825"/>
            <a:ext cx="2560084" cy="346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портфолио\сертификат\163626-025-027-sert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04" y="3542476"/>
            <a:ext cx="2615502" cy="333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портфолио\сертификат\169102-025-027-sert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28428"/>
            <a:ext cx="2448272" cy="33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54006"/>
            <a:ext cx="9216008" cy="691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0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/>
              <a:t>2.Общие </a:t>
            </a:r>
            <a:r>
              <a:rPr lang="ru-RU" sz="4000" b="1" i="1" dirty="0"/>
              <a:t>сведения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122114"/>
              </p:ext>
            </p:extLst>
          </p:nvPr>
        </p:nvGraphicFramePr>
        <p:xfrm>
          <a:off x="-36511" y="692697"/>
          <a:ext cx="9140035" cy="612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6957"/>
                <a:gridCol w="3950899"/>
                <a:gridCol w="4462179"/>
              </a:tblGrid>
              <a:tr h="10142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№ п/п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Содержание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1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ФИО воспитателя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Рубанова Лариса Сергеевна</a:t>
                      </a:r>
                      <a:endParaRPr lang="ru-RU" sz="16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1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2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Дата рождения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08.08.1977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005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Образование (когда и какое учебное заведение окончил)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-16 июня 1997г., Петровск – Забайкальское педагогическое училище.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-24 ноября 2009 г., Читинский государственный университет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54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4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Специальность по диплому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-Воспитатель в дошкольных учреждениях со специализацией.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-Специалист по социальной работе.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028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5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Место работы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МБДОУ детский сад общеразвивающего вида №10 г. Нерчинска</a:t>
                      </a:r>
                      <a:endParaRPr lang="ru-RU" sz="16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1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6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Занимаемая должность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Воспитатель</a:t>
                      </a:r>
                      <a:endParaRPr lang="ru-RU" sz="16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1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7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Дата назначения на должность</a:t>
                      </a:r>
                      <a:endParaRPr lang="ru-RU" sz="16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01.04.2011 г.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1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8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Общий стаж трудовой деятельности</a:t>
                      </a:r>
                      <a:endParaRPr lang="ru-RU" sz="16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19 лет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1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9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Педагогический стаж</a:t>
                      </a:r>
                      <a:endParaRPr lang="ru-RU" sz="16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19 лет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028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10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Квалификационная категория, дата присвоения</a:t>
                      </a:r>
                      <a:endParaRPr lang="ru-RU" sz="16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I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 квалификационная категория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 июля 2014 г.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323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11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Курсы повышения квалификации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С 13.10.2014 г. по 25.10.2014 г.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г. Чита по программе «Обновление содержания дошкольного образования»</a:t>
                      </a:r>
                      <a:endParaRPr lang="ru-RU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3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Users\Admin\Desktop\портфолио\сертификат\162399-002-014-sert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61755"/>
            <a:ext cx="2474285" cy="349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портфолио\сертификат\163627-039-040-s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07" y="3405791"/>
            <a:ext cx="2526244" cy="34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Admin\Desktop\портфолио\сертификат\Рубанова Л.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03412"/>
            <a:ext cx="2460422" cy="346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портфолио\сертификат\156225-020-019-sert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141"/>
            <a:ext cx="2376264" cy="336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портфолио\сертификат\164270-016-031-sert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6" y="0"/>
            <a:ext cx="2376972" cy="336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портфолио\сертификат\164273-016-028-ser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07" y="1"/>
            <a:ext cx="2518985" cy="336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4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портфолио\сертификат\грамот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11"/>
            <a:ext cx="3500623" cy="444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документы\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34" y="38631"/>
            <a:ext cx="3225766" cy="44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документы\1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00" y="2394542"/>
            <a:ext cx="3229836" cy="44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портфолио\сертификат\грамммммммммммммм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912" y="0"/>
            <a:ext cx="2864176" cy="40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esktop\портфолио\сертификат\граммммм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" y="15489"/>
            <a:ext cx="2808312" cy="412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DCIM\300SSCAM\SDC101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363" y="0"/>
            <a:ext cx="2869637" cy="40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300SSCAM\SDC10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18" y="3177513"/>
            <a:ext cx="2742764" cy="36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2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625043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FF0000"/>
                </a:solidFill>
              </a:rPr>
              <a:t>15. ПРИЛОЖЕНИЕ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2348880"/>
            <a:ext cx="640871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ФОТОАЛЬБОМ</a:t>
            </a:r>
            <a:endParaRPr lang="ru-RU" sz="66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3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Новая папка\SDC13917.JPG"/>
          <p:cNvPicPr>
            <a:picLocks noChangeAspect="1" noChangeArrowheads="1"/>
          </p:cNvPicPr>
          <p:nvPr/>
        </p:nvPicPr>
        <p:blipFill>
          <a:blip r:embed="rId3" cstate="print"/>
          <a:srcRect t="3125" r="16667"/>
          <a:stretch>
            <a:fillRect/>
          </a:stretch>
        </p:blipFill>
        <p:spPr bwMode="auto">
          <a:xfrm>
            <a:off x="3428992" y="928670"/>
            <a:ext cx="2506137" cy="338038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" name="Picture 7" descr="F:\DCIM\101SSCAM\SDC14044.JPG"/>
          <p:cNvPicPr>
            <a:picLocks noChangeAspect="1" noChangeArrowheads="1"/>
          </p:cNvPicPr>
          <p:nvPr/>
        </p:nvPicPr>
        <p:blipFill>
          <a:blip r:embed="rId4" cstate="print"/>
          <a:srcRect t="6250" r="1562"/>
          <a:stretch>
            <a:fillRect/>
          </a:stretch>
        </p:blipFill>
        <p:spPr bwMode="auto">
          <a:xfrm>
            <a:off x="214282" y="357166"/>
            <a:ext cx="2071670" cy="147976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5" name="Picture 8" descr="F:\DCIM\101SSCAM\SDC14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14290"/>
            <a:ext cx="2257267" cy="164592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ffectLst/>
        </p:spPr>
      </p:pic>
      <p:pic>
        <p:nvPicPr>
          <p:cNvPr id="6" name="Picture 2" descr="F:\DCIM\101SSCAM\SDC139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00240"/>
            <a:ext cx="3143272" cy="227017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3074" name="Picture 2" descr="C:\Users\Admin\Desktop\кружок\SDC104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000240"/>
            <a:ext cx="2928926" cy="219669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планы 2 мл гр\фото\РАЗНОЕ 2МЛ 2017Г\SDC103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4367557"/>
            <a:ext cx="3714744" cy="249044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71604" y="285728"/>
            <a:ext cx="56646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КрУЖКОВАЯ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РАБОТА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2" descr="F:\DCIM\300SSCAM\SDC100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357694"/>
            <a:ext cx="3933995" cy="250030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43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конкурсы\SDC10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" y="13855"/>
            <a:ext cx="3298309" cy="266854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конкурсы\SDC10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4186160"/>
            <a:ext cx="3751668" cy="259965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23957" y="332656"/>
            <a:ext cx="470354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Участие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конкурсах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C:\Users\Admin\Desktop\Р.Л.С подготовка + разное\Рубанова Л.С фотоооо\Мастер-класс\100_61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3199108" cy="266854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Фото педагогическое мастерство\IMG_71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37" y="2252869"/>
            <a:ext cx="3528392" cy="235226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Фото педагогическое мастерство\IMG_71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186159"/>
            <a:ext cx="3707905" cy="259965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праздники\DSC02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4497" cy="231367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библиот\SDC10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43932"/>
            <a:ext cx="3491880" cy="253708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планы 2 мл гр\фото\новый год 17 , 2МЛАДШАЯ фото\IMAG4648_c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8988"/>
            <a:ext cx="3579266" cy="248697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3108" y="428604"/>
            <a:ext cx="492922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Наши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мероприятия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 descr="G:\ларисе от меня\100_898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74" y="53924"/>
            <a:ext cx="3028026" cy="227102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Р.Л.С подготовка + разное\преззззз\все\SDC104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357430"/>
            <a:ext cx="2721544" cy="186338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Р.Л.С подготовка + разное\Рубанова Л.С фотоооо\ПДД\100_93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81" y="2132856"/>
            <a:ext cx="2680844" cy="201063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яя\яя==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3" y="2389557"/>
            <a:ext cx="2454529" cy="184089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Desktop\пед советы\100_8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16" y="3913840"/>
            <a:ext cx="3020710" cy="22655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планы 2 мл гр\фото\деловая игра 2017 ГОД ФОТО\SDC104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999892"/>
            <a:ext cx="3456383" cy="2592287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xtLst/>
        </p:spPr>
      </p:pic>
      <p:pic>
        <p:nvPicPr>
          <p:cNvPr id="2051" name="Picture 3" descr="C:\Users\Admin\Desktop\ф\image2RZZE5P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77539"/>
            <a:ext cx="1950367" cy="240183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Деловая игр Мастерство пед\DSC046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80869"/>
            <a:ext cx="2203117" cy="165233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зашита игр\IMAG49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58" y="999892"/>
            <a:ext cx="3487941" cy="26156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0303" y="476672"/>
            <a:ext cx="7244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sz="2800" b="1" dirty="0">
                <a:solidFill>
                  <a:srgbClr val="CC3300"/>
                </a:solidFill>
              </a:rPr>
              <a:t>Участие в методической работе ДОУ</a:t>
            </a:r>
          </a:p>
        </p:txBody>
      </p:sp>
    </p:spTree>
    <p:extLst>
      <p:ext uri="{BB962C8B-B14F-4D97-AF65-F5344CB8AC3E}">
        <p14:creationId xmlns:p14="http://schemas.microsoft.com/office/powerpoint/2010/main" val="26456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ф\IMG_8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09" y="1025916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ф\SDC1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45" y="3861048"/>
            <a:ext cx="2926026" cy="21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ф\SDC105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09" y="3800657"/>
            <a:ext cx="2932388" cy="225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ф\IMG_88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30" y="1055438"/>
            <a:ext cx="2952328" cy="21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ф\IMG_97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796" y="2564904"/>
            <a:ext cx="2962809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12461" y="257699"/>
            <a:ext cx="1703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99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ф\SDC10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50" y="1043111"/>
            <a:ext cx="3320582" cy="249043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332657"/>
            <a:ext cx="71287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с родителями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Admin\Desktop\Новая папка\127452_preview_P107240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65" y="1043111"/>
            <a:ext cx="3320583" cy="249043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работа с родит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97" y="4562202"/>
            <a:ext cx="2078037" cy="201136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Р.Л.С подготовка + разное\ф-ии\SDC104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2" y="4375078"/>
            <a:ext cx="3095975" cy="2321982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Р.Л.С подготовка + разное\Рубанова Л.С фотоооо\Новая папка\100_89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294472"/>
            <a:ext cx="3202598" cy="237817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29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752" y="272457"/>
            <a:ext cx="51125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Копии документов</a:t>
            </a:r>
            <a:endParaRPr lang="ru-RU" sz="3200" b="1" i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31" name="Picture 7" descr="C:\Users\Admin\Desktop\документы\20170228_122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813">
            <a:off x="4061300" y="3212715"/>
            <a:ext cx="4753716" cy="335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ларисе от меня\Новая папка (3)\20170228_122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857232"/>
            <a:ext cx="6390456" cy="206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ларисе от меня\Новая папка (3)\20170228_1223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610">
            <a:off x="866575" y="3126399"/>
            <a:ext cx="4952732" cy="33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планы 2 мл гр\фото\МАСТЕР КЛАСС 2014 КОНФЕРЕНЦИЯ\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8"/>
            <a:ext cx="3047991" cy="228599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ф\SDC106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4286256"/>
            <a:ext cx="3143240" cy="235743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Р.Л.С подготовка + разное\фото конкурс Школа\SDC105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9" y="3929066"/>
            <a:ext cx="2667018" cy="20002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Р.Л.С подготовка + разное\фото конкурс Школа\SDC105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29" y="785794"/>
            <a:ext cx="3143272" cy="235745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Рубанова мастер класс салфетки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653"/>
            <a:ext cx="3143240" cy="235743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Desktop\Рубанова мастер класс салфетки\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643050"/>
            <a:ext cx="2667019" cy="20002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7" y="367763"/>
            <a:ext cx="63367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Мои районные мастер классы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973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Р.Л.С подготовка + разное\фффото\средняяёлка\100_4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56482"/>
            <a:ext cx="1708150" cy="37211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праздники\100_24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06953"/>
            <a:ext cx="3276845" cy="259405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яя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861048"/>
            <a:ext cx="2989788" cy="258369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Р.Л.С подготовка + разное\Рубанова Л.С фотоооо\конкурсы\100_62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36" y="865796"/>
            <a:ext cx="2979895" cy="270106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8236" y="342576"/>
            <a:ext cx="61875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-  воспитатель, я - актриса 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Admin\Desktop\кккллллллл\P10405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861048"/>
            <a:ext cx="3292188" cy="2583692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0177" y="2337321"/>
            <a:ext cx="63236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9" name="Picture 5" descr="C:\Users\Admin\Desktop\animashki-cvety-12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81508"/>
            <a:ext cx="2810084" cy="293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9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116632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FF0000"/>
                </a:solidFill>
              </a:rPr>
              <a:t>3. ЭССЕ</a:t>
            </a:r>
            <a:endParaRPr lang="ru-RU" altLang="ru-RU" sz="40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791264"/>
              </p:ext>
            </p:extLst>
          </p:nvPr>
        </p:nvGraphicFramePr>
        <p:xfrm>
          <a:off x="35496" y="824518"/>
          <a:ext cx="9073008" cy="6089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73008"/>
              </a:tblGrid>
              <a:tr h="4461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Эссе « Я и моя профессия - воспитатель »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4595" marR="24595" marT="0" marB="0"/>
                </a:tc>
              </a:tr>
              <a:tr h="5601904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                    Детский </a:t>
                      </a:r>
                      <a:r>
                        <a:rPr lang="ru-RU" sz="1400" dirty="0">
                          <a:effectLst/>
                        </a:rPr>
                        <a:t>сад – это страна чудес,</a:t>
                      </a:r>
                    </a:p>
                    <a:p>
                      <a:pPr algn="just"/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                   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Где </a:t>
                      </a:r>
                      <a:r>
                        <a:rPr lang="ru-RU" sz="1400" dirty="0">
                          <a:effectLst/>
                        </a:rPr>
                        <a:t>детский смех слышно до небес!</a:t>
                      </a:r>
                    </a:p>
                    <a:p>
                      <a:pPr algn="just"/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                    Детский </a:t>
                      </a:r>
                      <a:r>
                        <a:rPr lang="ru-RU" sz="1400" dirty="0">
                          <a:effectLst/>
                        </a:rPr>
                        <a:t>сад – это праздник души,</a:t>
                      </a:r>
                    </a:p>
                    <a:p>
                      <a:pPr algn="just"/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                    Когда </a:t>
                      </a:r>
                      <a:r>
                        <a:rPr lang="ru-RU" sz="1400" dirty="0">
                          <a:effectLst/>
                        </a:rPr>
                        <a:t>видишь, как детки твои хороши!</a:t>
                      </a:r>
                    </a:p>
                    <a:p>
                      <a:pPr algn="just"/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                    Детский </a:t>
                      </a:r>
                      <a:r>
                        <a:rPr lang="ru-RU" sz="1400" dirty="0">
                          <a:effectLst/>
                        </a:rPr>
                        <a:t>сад – это радость дня,</a:t>
                      </a:r>
                    </a:p>
                    <a:p>
                      <a:pPr algn="just"/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                    Когда </a:t>
                      </a:r>
                      <a:r>
                        <a:rPr lang="ru-RU" sz="1400" dirty="0">
                          <a:effectLst/>
                        </a:rPr>
                        <a:t>знаешь, что дети ждут тебя!</a:t>
                      </a:r>
                    </a:p>
                    <a:p>
                      <a:pPr algn="just"/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                    Детский </a:t>
                      </a:r>
                      <a:r>
                        <a:rPr lang="ru-RU" sz="1400" dirty="0">
                          <a:effectLst/>
                        </a:rPr>
                        <a:t>сад – это второй наш дом,</a:t>
                      </a:r>
                    </a:p>
                    <a:p>
                      <a:pPr algn="just"/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                    В </a:t>
                      </a:r>
                      <a:r>
                        <a:rPr lang="ru-RU" sz="1400" dirty="0">
                          <a:effectLst/>
                        </a:rPr>
                        <a:t>котором мы каждый день живём,</a:t>
                      </a:r>
                    </a:p>
                    <a:p>
                      <a:pPr algn="just"/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                    Детский </a:t>
                      </a:r>
                      <a:r>
                        <a:rPr lang="ru-RU" sz="1400" dirty="0">
                          <a:effectLst/>
                        </a:rPr>
                        <a:t>сад – повторяю снова я,</a:t>
                      </a:r>
                    </a:p>
                    <a:p>
                      <a:pPr algn="just"/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                    Быть </a:t>
                      </a:r>
                      <a:r>
                        <a:rPr lang="ru-RU" sz="1400" dirty="0">
                          <a:effectLst/>
                        </a:rPr>
                        <a:t>воспитателем – судьба моя!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Для меня моя профессия - это возможность постоянно находиться в мире детства, в мире сказки и фантазии. Особо осознаёшь значимость профессии воспитателя, когда видишь распахнутые навстречу глаза детей; глаза, жадно ловящие каждое моё слово, мой взгляд и жест; глаза, готовые вместить в себя мир. Глядя в эти детские глаза понимаешь, что ты нужна им, что ты для них целая вселенная, что именно ты закладываешь ростки будущих характеров, поддерживаешь их своей любовью, отдаёшь тепло своего сердца.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В своей работе я стремлюсь избегать монотонности, старюсь разумно чередовать труд и обучение, отдых и игры, чтобы детям некогда было скучать. Воспитателю приходится выступать в разных ролях: он для детей и учитель, который всё знает, всему учит, и товарищ по игре, и вторая мама, которая всё поймет и поможет в трудную минуту.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Я стараюсь быть для детей другом, к каждому найти свой подход, понять индивидуальность </a:t>
                      </a:r>
                      <a:r>
                        <a:rPr lang="ru-RU" sz="1400" dirty="0" smtClean="0">
                          <a:effectLst/>
                        </a:rPr>
                        <a:t>каждого. Ведь </a:t>
                      </a:r>
                      <a:r>
                        <a:rPr lang="ru-RU" sz="1400" dirty="0">
                          <a:effectLst/>
                        </a:rPr>
                        <a:t>начало в жизнь детям дают родители, но сделать второй шаг помогаю им я - воспитатель.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Добрая улыбка детей и счастливые лица их родителей – главная оценка моей работы. И хочется верить, что отдавая частицу себя, вкладывая частицу своей души и своего сердца, в каждого ребёнка я делаю этот мир добрее и </a:t>
                      </a:r>
                      <a:r>
                        <a:rPr lang="ru-RU" sz="1400" dirty="0" smtClean="0">
                          <a:effectLst/>
                        </a:rPr>
                        <a:t>лучше.</a:t>
                      </a:r>
                      <a:endParaRPr lang="ru-RU" sz="1400" dirty="0">
                        <a:effectLst/>
                      </a:endParaRP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4595" marR="2459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8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89622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/>
              </a:tblGrid>
              <a:tr h="6858000">
                <a:tc>
                  <a:txBody>
                    <a:bodyPr/>
                    <a:lstStyle/>
                    <a:p>
                      <a:pPr algn="just"/>
                      <a:endParaRPr lang="ru-RU" sz="1400" dirty="0" smtClean="0">
                        <a:effectLst/>
                      </a:endParaRPr>
                    </a:p>
                    <a:p>
                      <a:pPr algn="just"/>
                      <a:r>
                        <a:rPr lang="ru-RU" sz="1400" smtClean="0">
                          <a:effectLst/>
                        </a:rPr>
                        <a:t>     Хороший </a:t>
                      </a:r>
                      <a:r>
                        <a:rPr lang="ru-RU" sz="1400" dirty="0">
                          <a:effectLst/>
                        </a:rPr>
                        <a:t>воспитатель - это врач, для которого главный закон: «Не навреди! » Без приборов мы наблюдаем за душевным, нравственным здоровьем наших детей. Без лекарств и уколов лечим словом, советом, улыбкой, вниманием.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Свою профессию я люблю и с удовольствием прихожу на работу, где каждый день дарю детям любовь, внимание и заботу. И чувствую, что дети отвечают мне тем же.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Я думаю, мне удалось подобрать заветный ключик к каждому детскому сердечку. Важно, что они мне доверяют и с удовольствием каждый день идут в детский сад. И я думаю, что когда мои дети подрастут и станут взрослыми людьми, они оценят мои старания. Самой лучшей наградой за мой труд станет умение моих воспитанников жить в гармонии с окружающим миром.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Мне важно то, что люди доверили мне самое дорогое, что у них есть в жизни – своих детей.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В А Сухомлинский писал: « От того, как прошло детство, кто вел ребенка за руку в детские годы, что вошло в его разум и сердце из окружающего мира – от этого в решающей степени зависит, каким человеком он станет сегодняшний малыш» А это значит, что от меня зависит судьба многих людей. Об этом я не забываю ни минуту!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Я могу закончить свое эссе словами: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« Каким должен быть воспитатель? Конечно, добрым должен быть!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Любить детей, любить ученье, свою профессию любить!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Каким быть должен воспитатель? Конечно, щедрым должен быть!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Всего себя без сожаления, он должен детям подарить!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Учитесь действовать творчески! Мечтайте! Зажигайте своей энергией окружающих! Умейте слышать своих детей!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И тогда нас оценят. Оценят те, чья оценка важнее всего – наши дети!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25018" marR="2501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" y="3207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9064" y="285728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 smtClean="0">
                <a:solidFill>
                  <a:srgbClr val="FF0000"/>
                </a:solidFill>
              </a:rPr>
              <a:t>4 </a:t>
            </a:r>
            <a:r>
              <a:rPr lang="ru-RU" alt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altLang="ru-RU" sz="2400" b="1" i="1" dirty="0">
                <a:solidFill>
                  <a:srgbClr val="FF0000"/>
                </a:solidFill>
              </a:rPr>
              <a:t>РЕЗУЛЬТАТЫ ПЕДАГОГИЧЕСКОЙ ДЕЯТЕЛЬНОСТИ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1124744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b="1" dirty="0"/>
              <a:t>Средняя группа  </a:t>
            </a:r>
            <a:endParaRPr lang="ru-RU" b="1" dirty="0" smtClean="0"/>
          </a:p>
          <a:p>
            <a:pPr algn="ctr">
              <a:lnSpc>
                <a:spcPct val="150000"/>
              </a:lnSpc>
            </a:pPr>
            <a:r>
              <a:rPr lang="ru-RU" b="1" dirty="0" smtClean="0"/>
              <a:t>2013 </a:t>
            </a:r>
            <a:r>
              <a:rPr lang="ru-RU" b="1" dirty="0"/>
              <a:t>– 2014 гг. </a:t>
            </a:r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778078587"/>
              </p:ext>
            </p:extLst>
          </p:nvPr>
        </p:nvGraphicFramePr>
        <p:xfrm>
          <a:off x="4429124" y="3857628"/>
          <a:ext cx="4110794" cy="2862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 flipH="1">
            <a:off x="1475656" y="4365104"/>
            <a:ext cx="2952327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/>
              <a:t>Старшая </a:t>
            </a:r>
            <a:r>
              <a:rPr lang="ru-RU" b="1" dirty="0" smtClean="0"/>
              <a:t>группа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/>
              <a:t> </a:t>
            </a:r>
            <a:r>
              <a:rPr lang="ru-RU" b="1" dirty="0"/>
              <a:t>2014 – 2015 гг.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106035411"/>
              </p:ext>
            </p:extLst>
          </p:nvPr>
        </p:nvGraphicFramePr>
        <p:xfrm>
          <a:off x="4643438" y="857232"/>
          <a:ext cx="3909766" cy="2928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836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ртфолио\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1015862"/>
            <a:ext cx="309634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/>
              <a:t>Подготовительная к школе группа 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2015 – 2016 гг.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24678335"/>
              </p:ext>
            </p:extLst>
          </p:nvPr>
        </p:nvGraphicFramePr>
        <p:xfrm>
          <a:off x="4572000" y="632846"/>
          <a:ext cx="3888105" cy="276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47664" y="3645024"/>
            <a:ext cx="6912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Вывод:</a:t>
            </a:r>
            <a:r>
              <a:rPr lang="ru-RU" dirty="0"/>
              <a:t> результаты мониторинга овладения воспитанниками дошкольного образовательного учреждения программным материалом по образовательным областям являются положительными. Анализ результатов мониторинга  позволяет сделать вывод об эффективности образовательных программ и организации образовательного процесса, о правильно подобранных методах и формах работы в группе детского сада.</a:t>
            </a:r>
          </a:p>
        </p:txBody>
      </p:sp>
    </p:spTree>
    <p:extLst>
      <p:ext uri="{BB962C8B-B14F-4D97-AF65-F5344CB8AC3E}">
        <p14:creationId xmlns:p14="http://schemas.microsoft.com/office/powerpoint/2010/main" val="362351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2671</TotalTime>
  <Words>3927</Words>
  <Application>Microsoft Office PowerPoint</Application>
  <PresentationFormat>Экран (4:3)</PresentationFormat>
  <Paragraphs>759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174</cp:revision>
  <dcterms:created xsi:type="dcterms:W3CDTF">2017-02-22T10:55:23Z</dcterms:created>
  <dcterms:modified xsi:type="dcterms:W3CDTF">2017-04-02T11:05:38Z</dcterms:modified>
</cp:coreProperties>
</file>